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2099377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205868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297871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1150971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85803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2159869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1155624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149077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2364036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0648C9-644C-4342-B4C2-1149E483C51B}"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72918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0648C9-644C-4342-B4C2-1149E483C51B}" type="datetimeFigureOut">
              <a:rPr lang="en-US" smtClean="0"/>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2249101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0648C9-644C-4342-B4C2-1149E483C51B}" type="datetimeFigureOut">
              <a:rPr lang="en-US" smtClean="0"/>
              <a:t>9/4/2021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768350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0648C9-644C-4342-B4C2-1149E483C51B}" type="datetimeFigureOut">
              <a:rPr lang="en-US" smtClean="0"/>
              <a:t>9/4/2021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314145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648C9-644C-4342-B4C2-1149E483C51B}" type="datetimeFigureOut">
              <a:rPr lang="en-US" smtClean="0"/>
              <a:t>9/4/2021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394370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0648C9-644C-4342-B4C2-1149E483C51B}" type="datetimeFigureOut">
              <a:rPr lang="en-US" smtClean="0"/>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2330401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0648C9-644C-4342-B4C2-1149E483C51B}" type="datetimeFigureOut">
              <a:rPr lang="en-US" smtClean="0"/>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05A23-722B-4B42-8791-BAD50AF00681}" type="slidenum">
              <a:rPr lang="en-US" smtClean="0"/>
              <a:t>‹#›</a:t>
            </a:fld>
            <a:endParaRPr lang="en-US"/>
          </a:p>
        </p:txBody>
      </p:sp>
    </p:spTree>
    <p:extLst>
      <p:ext uri="{BB962C8B-B14F-4D97-AF65-F5344CB8AC3E}">
        <p14:creationId xmlns:p14="http://schemas.microsoft.com/office/powerpoint/2010/main" val="3784820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0648C9-644C-4342-B4C2-1149E483C51B}" type="datetimeFigureOut">
              <a:rPr lang="en-US" smtClean="0"/>
              <a:t>9/4/2021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FB05A23-722B-4B42-8791-BAD50AF00681}" type="slidenum">
              <a:rPr lang="en-US" smtClean="0"/>
              <a:t>‹#›</a:t>
            </a:fld>
            <a:endParaRPr lang="en-US"/>
          </a:p>
        </p:txBody>
      </p:sp>
    </p:spTree>
    <p:extLst>
      <p:ext uri="{BB962C8B-B14F-4D97-AF65-F5344CB8AC3E}">
        <p14:creationId xmlns:p14="http://schemas.microsoft.com/office/powerpoint/2010/main" val="767575960"/>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CD864-5D44-48E1-BDEA-DBF377A3F57B}"/>
              </a:ext>
            </a:extLst>
          </p:cNvPr>
          <p:cNvSpPr>
            <a:spLocks noGrp="1"/>
          </p:cNvSpPr>
          <p:nvPr>
            <p:ph type="ctrTitle"/>
          </p:nvPr>
        </p:nvSpPr>
        <p:spPr>
          <a:xfrm>
            <a:off x="1311965" y="260972"/>
            <a:ext cx="9144000" cy="1289532"/>
          </a:xfrm>
        </p:spPr>
        <p:txBody>
          <a:bodyPr>
            <a:normAutofit/>
          </a:bodyPr>
          <a:lstStyle/>
          <a:p>
            <a:pPr algn="l"/>
            <a:r>
              <a:rPr lang="en-US" sz="3600" err="1">
                <a:latin typeface="Tahoma" panose="020B0604030504040204" pitchFamily="34" charset="0"/>
                <a:ea typeface="Tahoma" panose="020B0604030504040204" pitchFamily="34" charset="0"/>
                <a:cs typeface="Tahoma" panose="020B0604030504040204" pitchFamily="34" charset="0"/>
              </a:rPr>
              <a:t>Tuần</a:t>
            </a:r>
            <a:r>
              <a:rPr lang="en-US" sz="3600">
                <a:latin typeface="Tahoma" panose="020B0604030504040204" pitchFamily="34" charset="0"/>
                <a:ea typeface="Tahoma" panose="020B0604030504040204" pitchFamily="34" charset="0"/>
                <a:cs typeface="Tahoma" panose="020B0604030504040204" pitchFamily="34" charset="0"/>
              </a:rPr>
              <a:t> 1 </a:t>
            </a:r>
            <a:r>
              <a:rPr lang="en-US" sz="3600" err="1">
                <a:latin typeface="Tahoma" panose="020B0604030504040204" pitchFamily="34" charset="0"/>
                <a:ea typeface="Tahoma" panose="020B0604030504040204" pitchFamily="34" charset="0"/>
                <a:cs typeface="Tahoma" panose="020B0604030504040204" pitchFamily="34" charset="0"/>
              </a:rPr>
              <a:t>tiết</a:t>
            </a:r>
            <a:r>
              <a:rPr lang="en-US" sz="3600">
                <a:latin typeface="Tahoma" panose="020B0604030504040204" pitchFamily="34" charset="0"/>
                <a:ea typeface="Tahoma" panose="020B0604030504040204" pitchFamily="34" charset="0"/>
                <a:cs typeface="Tahoma" panose="020B0604030504040204" pitchFamily="34" charset="0"/>
              </a:rPr>
              <a:t> 1</a:t>
            </a:r>
            <a:br>
              <a:rPr lang="en-US" sz="3600">
                <a:latin typeface="Tahoma" panose="020B0604030504040204" pitchFamily="34" charset="0"/>
                <a:ea typeface="Tahoma" panose="020B0604030504040204" pitchFamily="34" charset="0"/>
                <a:cs typeface="Tahoma" panose="020B0604030504040204" pitchFamily="34" charset="0"/>
              </a:rPr>
            </a:br>
            <a:r>
              <a:rPr lang="en-US" sz="3600" i="1" u="sng" err="1">
                <a:solidFill>
                  <a:srgbClr val="00B050"/>
                </a:solidFill>
                <a:latin typeface="Tahoma" panose="020B0604030504040204" pitchFamily="34" charset="0"/>
                <a:ea typeface="Tahoma" panose="020B0604030504040204" pitchFamily="34" charset="0"/>
                <a:cs typeface="Tahoma" panose="020B0604030504040204" pitchFamily="34" charset="0"/>
              </a:rPr>
              <a:t>Chủ</a:t>
            </a:r>
            <a:r>
              <a:rPr lang="en-US" sz="3600" i="1" u="sng">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3600" i="1" u="sng" err="1">
                <a:solidFill>
                  <a:srgbClr val="00B050"/>
                </a:solidFill>
                <a:latin typeface="Tahoma" panose="020B0604030504040204" pitchFamily="34" charset="0"/>
                <a:ea typeface="Tahoma" panose="020B0604030504040204" pitchFamily="34" charset="0"/>
                <a:cs typeface="Tahoma" panose="020B0604030504040204" pitchFamily="34" charset="0"/>
              </a:rPr>
              <a:t>đề</a:t>
            </a:r>
            <a:r>
              <a:rPr lang="en-US" sz="3600" i="1" u="sng">
                <a:solidFill>
                  <a:srgbClr val="00B050"/>
                </a:solidFill>
                <a:latin typeface="Tahoma" panose="020B0604030504040204" pitchFamily="34" charset="0"/>
                <a:ea typeface="Tahoma" panose="020B0604030504040204" pitchFamily="34" charset="0"/>
                <a:cs typeface="Tahoma" panose="020B0604030504040204" pitchFamily="34" charset="0"/>
              </a:rPr>
              <a:t> A : MÁY TÍNH VÀ CỘNG ĐỒNG</a:t>
            </a:r>
          </a:p>
        </p:txBody>
      </p:sp>
      <p:sp>
        <p:nvSpPr>
          <p:cNvPr id="3" name="Subtitle 2">
            <a:extLst>
              <a:ext uri="{FF2B5EF4-FFF2-40B4-BE49-F238E27FC236}">
                <a16:creationId xmlns:a16="http://schemas.microsoft.com/office/drawing/2014/main" id="{438EC3AA-03F4-4E67-8945-A8C39476650C}"/>
              </a:ext>
            </a:extLst>
          </p:cNvPr>
          <p:cNvSpPr>
            <a:spLocks noGrp="1"/>
          </p:cNvSpPr>
          <p:nvPr>
            <p:ph type="subTitle" idx="1"/>
          </p:nvPr>
        </p:nvSpPr>
        <p:spPr>
          <a:xfrm>
            <a:off x="1007165" y="1773238"/>
            <a:ext cx="9144000" cy="1655762"/>
          </a:xfrm>
        </p:spPr>
        <p:txBody>
          <a:bodyPr/>
          <a:lstStyle/>
          <a:p>
            <a:r>
              <a:rPr lang="en-US" sz="3200" i="1" u="sng" err="1">
                <a:solidFill>
                  <a:srgbClr val="7030A0"/>
                </a:solidFill>
                <a:latin typeface="Tahoma" panose="020B0604030504040204" pitchFamily="34" charset="0"/>
                <a:ea typeface="Tahoma" panose="020B0604030504040204" pitchFamily="34" charset="0"/>
                <a:cs typeface="Tahoma" panose="020B0604030504040204" pitchFamily="34" charset="0"/>
              </a:rPr>
              <a:t>Bài</a:t>
            </a:r>
            <a:r>
              <a:rPr lang="en-US" sz="3200" i="1" u="sng">
                <a:solidFill>
                  <a:srgbClr val="7030A0"/>
                </a:solidFill>
                <a:latin typeface="Tahoma" panose="020B0604030504040204" pitchFamily="34" charset="0"/>
                <a:ea typeface="Tahoma" panose="020B0604030504040204" pitchFamily="34" charset="0"/>
                <a:cs typeface="Tahoma" panose="020B0604030504040204" pitchFamily="34" charset="0"/>
              </a:rPr>
              <a:t> 1 : THÔNG TIN </a:t>
            </a:r>
            <a:endParaRPr lang="en-US" sz="3200">
              <a:solidFill>
                <a:srgbClr val="7030A0"/>
              </a:solidFill>
              <a:latin typeface="Tahoma" panose="020B0604030504040204" pitchFamily="34" charset="0"/>
              <a:ea typeface="Tahoma" panose="020B0604030504040204" pitchFamily="34" charset="0"/>
              <a:cs typeface="Tahoma" panose="020B0604030504040204" pitchFamily="34" charset="0"/>
            </a:endParaRPr>
          </a:p>
          <a:p>
            <a:r>
              <a:rPr lang="en-US" sz="3200" i="1" u="sng">
                <a:solidFill>
                  <a:srgbClr val="7030A0"/>
                </a:solidFill>
                <a:latin typeface="Tahoma" panose="020B0604030504040204" pitchFamily="34" charset="0"/>
                <a:ea typeface="Tahoma" panose="020B0604030504040204" pitchFamily="34" charset="0"/>
                <a:cs typeface="Tahoma" panose="020B0604030504040204" pitchFamily="34" charset="0"/>
              </a:rPr>
              <a:t>THU NHẬN VÀ XỬ LÝ THÔNG TIN</a:t>
            </a:r>
            <a:endParaRPr lang="en-US" sz="320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en-US"/>
          </a:p>
        </p:txBody>
      </p:sp>
      <p:pic>
        <p:nvPicPr>
          <p:cNvPr id="1028" name="Picture 4" descr="SIMS4 Clove share Asia Tổng hợp Custom Content The Sims 4 game: Army  Service Uniform The Sims 4 _ P1">
            <a:extLst>
              <a:ext uri="{FF2B5EF4-FFF2-40B4-BE49-F238E27FC236}">
                <a16:creationId xmlns:a16="http://schemas.microsoft.com/office/drawing/2014/main" id="{597EB9D9-353F-4B70-95DF-32594D1967A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26435" y="2998926"/>
            <a:ext cx="8335618" cy="16287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4">
            <a:extLst>
              <a:ext uri="{FF2B5EF4-FFF2-40B4-BE49-F238E27FC236}">
                <a16:creationId xmlns:a16="http://schemas.microsoft.com/office/drawing/2014/main" id="{F28823E2-E245-4CC8-95D4-7AAED922FBCE}"/>
              </a:ext>
            </a:extLst>
          </p:cNvPr>
          <p:cNvGraphicFramePr>
            <a:graphicFrameLocks noGrp="1"/>
          </p:cNvGraphicFramePr>
          <p:nvPr>
            <p:extLst>
              <p:ext uri="{D42A27DB-BD31-4B8C-83A1-F6EECF244321}">
                <p14:modId xmlns:p14="http://schemas.microsoft.com/office/powerpoint/2010/main" val="360476854"/>
              </p:ext>
            </p:extLst>
          </p:nvPr>
        </p:nvGraphicFramePr>
        <p:xfrm>
          <a:off x="1126435" y="4785228"/>
          <a:ext cx="9144000" cy="179832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741705709"/>
                    </a:ext>
                  </a:extLst>
                </a:gridCol>
              </a:tblGrid>
              <a:tr h="1628775">
                <a:tc>
                  <a:txBody>
                    <a:bodyPr/>
                    <a:lstStyle/>
                    <a:p>
                      <a:r>
                        <a:rPr lang="en-US" b="0"/>
                        <a:t>*</a:t>
                      </a:r>
                      <a:r>
                        <a:rPr lang="en-US" sz="2800" b="0">
                          <a:solidFill>
                            <a:srgbClr val="FFC000"/>
                          </a:solidFill>
                          <a:latin typeface="Tahoma" panose="020B0604030504040204" pitchFamily="34" charset="0"/>
                          <a:ea typeface="Tahoma" panose="020B0604030504040204" pitchFamily="34" charset="0"/>
                          <a:cs typeface="Tahoma" panose="020B0604030504040204" pitchFamily="34" charset="0"/>
                        </a:rPr>
                        <a:t>* GV mở bài : trong cuộc sống hàng ngày em tiếp nhận nhiều thông tin khác nhau, hôm nay trong tin học cũng vậy em thử xem chúng ta sẽ tiếp nhận đ</a:t>
                      </a:r>
                      <a:r>
                        <a:rPr lang="vi-VN" sz="2800" b="0">
                          <a:solidFill>
                            <a:srgbClr val="FFC000"/>
                          </a:solidFill>
                          <a:latin typeface="Tahoma" panose="020B0604030504040204" pitchFamily="34" charset="0"/>
                          <a:ea typeface="Tahoma" panose="020B0604030504040204" pitchFamily="34" charset="0"/>
                          <a:cs typeface="Tahoma" panose="020B0604030504040204" pitchFamily="34" charset="0"/>
                        </a:rPr>
                        <a:t>ư</a:t>
                      </a:r>
                      <a:r>
                        <a:rPr lang="en-US" sz="2800" b="0">
                          <a:solidFill>
                            <a:srgbClr val="FFC000"/>
                          </a:solidFill>
                          <a:latin typeface="Tahoma" panose="020B0604030504040204" pitchFamily="34" charset="0"/>
                          <a:ea typeface="Tahoma" panose="020B0604030504040204" pitchFamily="34" charset="0"/>
                          <a:cs typeface="Tahoma" panose="020B0604030504040204" pitchFamily="34" charset="0"/>
                        </a:rPr>
                        <a:t>ợc những thông tin gì nhé!</a:t>
                      </a:r>
                      <a:endParaRPr lang="en-US" b="0">
                        <a:solidFill>
                          <a:srgbClr val="FFC000"/>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5443033"/>
                  </a:ext>
                </a:extLst>
              </a:tr>
            </a:tbl>
          </a:graphicData>
        </a:graphic>
      </p:graphicFrame>
    </p:spTree>
    <p:extLst>
      <p:ext uri="{BB962C8B-B14F-4D97-AF65-F5344CB8AC3E}">
        <p14:creationId xmlns:p14="http://schemas.microsoft.com/office/powerpoint/2010/main" val="48128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5504FCC-8870-4BCA-B51E-3E33A7D7C9D1}"/>
              </a:ext>
            </a:extLst>
          </p:cNvPr>
          <p:cNvGraphicFramePr>
            <a:graphicFrameLocks noGrp="1"/>
          </p:cNvGraphicFramePr>
          <p:nvPr>
            <p:extLst>
              <p:ext uri="{D42A27DB-BD31-4B8C-83A1-F6EECF244321}">
                <p14:modId xmlns:p14="http://schemas.microsoft.com/office/powerpoint/2010/main" val="4032317316"/>
              </p:ext>
            </p:extLst>
          </p:nvPr>
        </p:nvGraphicFramePr>
        <p:xfrm>
          <a:off x="1254015" y="301411"/>
          <a:ext cx="8273037" cy="1371600"/>
        </p:xfrm>
        <a:graphic>
          <a:graphicData uri="http://schemas.openxmlformats.org/drawingml/2006/table">
            <a:tbl>
              <a:tblPr firstRow="1" bandRow="1">
                <a:tableStyleId>{5C22544A-7EE6-4342-B048-85BDC9FD1C3A}</a:tableStyleId>
              </a:tblPr>
              <a:tblGrid>
                <a:gridCol w="8273037">
                  <a:extLst>
                    <a:ext uri="{9D8B030D-6E8A-4147-A177-3AD203B41FA5}">
                      <a16:colId xmlns:a16="http://schemas.microsoft.com/office/drawing/2014/main" val="3693563174"/>
                    </a:ext>
                  </a:extLst>
                </a:gridCol>
              </a:tblGrid>
              <a:tr h="1316374">
                <a:tc>
                  <a:txBody>
                    <a:bodyPr/>
                    <a:lstStyle/>
                    <a:p>
                      <a:r>
                        <a:rPr lang="en-US" sz="2800" b="0">
                          <a:solidFill>
                            <a:srgbClr val="FF0000"/>
                          </a:solidFill>
                          <a:latin typeface="MS Mincho" panose="02020609040205080304" pitchFamily="49" charset="-128"/>
                          <a:ea typeface="MS Mincho" panose="02020609040205080304" pitchFamily="49" charset="-128"/>
                          <a:cs typeface="Tahoma" panose="020B0604030504040204" pitchFamily="34" charset="0"/>
                        </a:rPr>
                        <a:t>⓵</a:t>
                      </a:r>
                      <a:r>
                        <a:rPr lang="en-US" sz="2800" b="0">
                          <a:solidFill>
                            <a:srgbClr val="FF0000"/>
                          </a:solidFill>
                          <a:latin typeface="Tahoma" panose="020B0604030504040204" pitchFamily="34" charset="0"/>
                          <a:ea typeface="Tahoma" panose="020B0604030504040204" pitchFamily="34" charset="0"/>
                          <a:cs typeface="Tahoma" panose="020B0604030504040204" pitchFamily="34" charset="0"/>
                        </a:rPr>
                        <a:t> MỤC TIÊU :</a:t>
                      </a:r>
                      <a:b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b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Nhận</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biết</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đ</a:t>
                      </a:r>
                      <a:r>
                        <a:rPr lang="vi-VN" sz="2800" b="0">
                          <a:solidFill>
                            <a:srgbClr val="00B0F0"/>
                          </a:solidFill>
                          <a:latin typeface="Tahoma" panose="020B0604030504040204" pitchFamily="34" charset="0"/>
                          <a:ea typeface="Tahoma" panose="020B0604030504040204" pitchFamily="34" charset="0"/>
                          <a:cs typeface="Tahoma" panose="020B0604030504040204" pitchFamily="34" charset="0"/>
                        </a:rPr>
                        <a:t>ư</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ợc</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khái</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niệm</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về</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thông</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tin</a:t>
                      </a:r>
                      <a:b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b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Nhận</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biết</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đ</a:t>
                      </a:r>
                      <a:r>
                        <a:rPr lang="vi-VN" sz="2800" b="0">
                          <a:solidFill>
                            <a:srgbClr val="00B0F0"/>
                          </a:solidFill>
                          <a:latin typeface="Tahoma" panose="020B0604030504040204" pitchFamily="34" charset="0"/>
                          <a:ea typeface="Tahoma" panose="020B0604030504040204" pitchFamily="34" charset="0"/>
                          <a:cs typeface="Tahoma" panose="020B0604030504040204" pitchFamily="34" charset="0"/>
                        </a:rPr>
                        <a:t>ư</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ợc</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thế</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nào</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là</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xử</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lý</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err="1">
                          <a:solidFill>
                            <a:srgbClr val="00B0F0"/>
                          </a:solidFill>
                          <a:latin typeface="Tahoma" panose="020B0604030504040204" pitchFamily="34" charset="0"/>
                          <a:ea typeface="Tahoma" panose="020B0604030504040204" pitchFamily="34" charset="0"/>
                          <a:cs typeface="Tahoma" panose="020B0604030504040204" pitchFamily="34" charset="0"/>
                        </a:rPr>
                        <a:t>thông</a:t>
                      </a:r>
                      <a:r>
                        <a:rPr lang="en-US" sz="2800" b="0">
                          <a:solidFill>
                            <a:srgbClr val="00B0F0"/>
                          </a:solidFill>
                          <a:latin typeface="Tahoma" panose="020B0604030504040204" pitchFamily="34" charset="0"/>
                          <a:ea typeface="Tahoma" panose="020B0604030504040204" pitchFamily="34" charset="0"/>
                          <a:cs typeface="Tahoma" panose="020B0604030504040204" pitchFamily="34" charset="0"/>
                        </a:rPr>
                        <a:t> tin</a:t>
                      </a:r>
                      <a:endParaRPr lang="en-US" sz="2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7587306"/>
                  </a:ext>
                </a:extLst>
              </a:tr>
            </a:tbl>
          </a:graphicData>
        </a:graphic>
      </p:graphicFrame>
      <p:graphicFrame>
        <p:nvGraphicFramePr>
          <p:cNvPr id="9" name="Table 9">
            <a:extLst>
              <a:ext uri="{FF2B5EF4-FFF2-40B4-BE49-F238E27FC236}">
                <a16:creationId xmlns:a16="http://schemas.microsoft.com/office/drawing/2014/main" id="{EEF631BD-5414-4620-98A8-F9087FAC1554}"/>
              </a:ext>
            </a:extLst>
          </p:cNvPr>
          <p:cNvGraphicFramePr>
            <a:graphicFrameLocks noGrp="1"/>
          </p:cNvGraphicFramePr>
          <p:nvPr>
            <p:extLst>
              <p:ext uri="{D42A27DB-BD31-4B8C-83A1-F6EECF244321}">
                <p14:modId xmlns:p14="http://schemas.microsoft.com/office/powerpoint/2010/main" val="839548263"/>
              </p:ext>
            </p:extLst>
          </p:nvPr>
        </p:nvGraphicFramePr>
        <p:xfrm>
          <a:off x="1254016" y="1800665"/>
          <a:ext cx="8273036" cy="4560276"/>
        </p:xfrm>
        <a:graphic>
          <a:graphicData uri="http://schemas.openxmlformats.org/drawingml/2006/table">
            <a:tbl>
              <a:tblPr firstRow="1" bandRow="1">
                <a:tableStyleId>{5C22544A-7EE6-4342-B048-85BDC9FD1C3A}</a:tableStyleId>
              </a:tblPr>
              <a:tblGrid>
                <a:gridCol w="8273036">
                  <a:extLst>
                    <a:ext uri="{9D8B030D-6E8A-4147-A177-3AD203B41FA5}">
                      <a16:colId xmlns:a16="http://schemas.microsoft.com/office/drawing/2014/main" val="2815906546"/>
                    </a:ext>
                  </a:extLst>
                </a:gridCol>
              </a:tblGrid>
              <a:tr h="4560276">
                <a:tc>
                  <a:txBody>
                    <a:bodyPr/>
                    <a:lstStyle/>
                    <a:p>
                      <a:r>
                        <a:rPr lang="en-US" sz="2800" b="0">
                          <a:solidFill>
                            <a:srgbClr val="FF0000"/>
                          </a:solidFill>
                          <a:latin typeface="MS Mincho" panose="02020609040205080304" pitchFamily="49" charset="-128"/>
                          <a:ea typeface="MS Mincho" panose="02020609040205080304" pitchFamily="49" charset="-128"/>
                          <a:cs typeface="Tahoma" panose="020B0604030504040204" pitchFamily="34" charset="0"/>
                        </a:rPr>
                        <a:t>⓶</a:t>
                      </a:r>
                      <a:r>
                        <a:rPr lang="en-US" sz="2800" b="0">
                          <a:solidFill>
                            <a:srgbClr val="FF0000"/>
                          </a:solidFill>
                          <a:latin typeface="Tahoma" panose="020B0604030504040204" pitchFamily="34" charset="0"/>
                          <a:ea typeface="Tahoma" panose="020B0604030504040204" pitchFamily="34" charset="0"/>
                          <a:cs typeface="Tahoma" panose="020B0604030504040204" pitchFamily="34" charset="0"/>
                        </a:rPr>
                        <a:t> NỘI DUNG :</a:t>
                      </a:r>
                    </a:p>
                    <a:p>
                      <a:pPr algn="l"/>
                      <a:r>
                        <a:rPr lang="en-US" sz="2800" b="1" i="1" u="sng" kern="1200">
                          <a:solidFill>
                            <a:schemeClr val="lt1"/>
                          </a:solidFill>
                          <a:effectLst/>
                          <a:latin typeface="Tahoma" panose="020B0604030504040204" pitchFamily="34" charset="0"/>
                          <a:ea typeface="Tahoma" panose="020B0604030504040204" pitchFamily="34" charset="0"/>
                          <a:cs typeface="Tahoma" panose="020B0604030504040204" pitchFamily="34" charset="0"/>
                          <a:sym typeface="Symbol" panose="05050102010706020507" pitchFamily="18" charset="2"/>
                        </a:rPr>
                        <a:t></a:t>
                      </a:r>
                      <a:r>
                        <a:rPr lang="en-US" sz="2800" b="1" i="1" u="sng" kern="1200">
                          <a:solidFill>
                            <a:schemeClr val="lt1"/>
                          </a:solidFill>
                          <a:effectLst/>
                          <a:latin typeface="Tahoma" panose="020B0604030504040204" pitchFamily="34" charset="0"/>
                          <a:ea typeface="Tahoma" panose="020B0604030504040204" pitchFamily="34" charset="0"/>
                          <a:cs typeface="Tahoma" panose="020B0604030504040204" pitchFamily="34" charset="0"/>
                        </a:rPr>
                        <a:t>Ⓐ T</a:t>
                      </a:r>
                      <a:r>
                        <a:rPr lang="en-US" sz="2800" b="1" i="1" u="sng" kern="1200">
                          <a:solidFill>
                            <a:srgbClr val="7030A0"/>
                          </a:solidFill>
                          <a:effectLst/>
                          <a:latin typeface="Tahoma" panose="020B0604030504040204" pitchFamily="34" charset="0"/>
                          <a:ea typeface="Tahoma" panose="020B0604030504040204" pitchFamily="34" charset="0"/>
                          <a:cs typeface="Tahoma" panose="020B0604030504040204" pitchFamily="34" charset="0"/>
                        </a:rPr>
                        <a:t>Ⓐ Thông tin và thu nhận thông tin </a:t>
                      </a:r>
                      <a:endParaRPr lang="en-US" sz="2800" b="1" kern="1200">
                        <a:solidFill>
                          <a:srgbClr val="7030A0"/>
                        </a:solidFill>
                        <a:effectLst/>
                        <a:latin typeface="Tahoma" panose="020B0604030504040204" pitchFamily="34" charset="0"/>
                        <a:ea typeface="Tahoma" panose="020B0604030504040204" pitchFamily="34" charset="0"/>
                        <a:cs typeface="Tahoma" panose="020B0604030504040204" pitchFamily="34" charset="0"/>
                      </a:endParaRPr>
                    </a:p>
                    <a:p>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sym typeface="Symbol" panose="05050102010706020507" pitchFamily="18" charset="2"/>
                        </a:rPr>
                        <a:t> T</a:t>
                      </a:r>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rPr>
                        <a:t>hông tin</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 là những gì đem lại cho ta hiểu biết về thế giới xung quanh và chính bản thân mình</a:t>
                      </a:r>
                    </a:p>
                    <a:p>
                      <a:r>
                        <a:rPr lang="en-US" sz="2800" b="0" i="0" u="none" kern="1200">
                          <a:solidFill>
                            <a:srgbClr val="00B0F0"/>
                          </a:solidFill>
                          <a:effectLst/>
                          <a:latin typeface="Tahoma" panose="020B0604030504040204" pitchFamily="34" charset="0"/>
                          <a:ea typeface="Tahoma" panose="020B0604030504040204" pitchFamily="34" charset="0"/>
                          <a:cs typeface="Tahoma" panose="020B0604030504040204" pitchFamily="34" charset="0"/>
                          <a:sym typeface="Symbol" panose="05050102010706020507" pitchFamily="18" charset="2"/>
                        </a:rPr>
                        <a:t> </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Ví dụ về thông tin trong cuộc sống là :</a:t>
                      </a:r>
                    </a:p>
                    <a:p>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 Ví dụ 1 : Tiếng trống trường cho em biết đến giờ ra chơi</a:t>
                      </a:r>
                    </a:p>
                    <a:p>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 Ví dụ 2 : Topic quảng cáo cho em biết tên bộ phim, tên diễn viên</a:t>
                      </a:r>
                    </a:p>
                    <a:p>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 Ví dụ 3 : Em ngửi bông hoa thấy có mùi thơm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8618902"/>
                  </a:ext>
                </a:extLst>
              </a:tr>
            </a:tbl>
          </a:graphicData>
        </a:graphic>
      </p:graphicFrame>
    </p:spTree>
    <p:extLst>
      <p:ext uri="{BB962C8B-B14F-4D97-AF65-F5344CB8AC3E}">
        <p14:creationId xmlns:p14="http://schemas.microsoft.com/office/powerpoint/2010/main" val="76313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D0EAF3C-A142-4A25-9E27-40B58DD0A065}"/>
              </a:ext>
            </a:extLst>
          </p:cNvPr>
          <p:cNvGraphicFramePr>
            <a:graphicFrameLocks noGrp="1"/>
          </p:cNvGraphicFramePr>
          <p:nvPr>
            <p:extLst>
              <p:ext uri="{D42A27DB-BD31-4B8C-83A1-F6EECF244321}">
                <p14:modId xmlns:p14="http://schemas.microsoft.com/office/powerpoint/2010/main" val="2593988371"/>
              </p:ext>
            </p:extLst>
          </p:nvPr>
        </p:nvGraphicFramePr>
        <p:xfrm>
          <a:off x="942535" y="126609"/>
          <a:ext cx="9523828" cy="970671"/>
        </p:xfrm>
        <a:graphic>
          <a:graphicData uri="http://schemas.openxmlformats.org/drawingml/2006/table">
            <a:tbl>
              <a:tblPr firstRow="1" bandRow="1">
                <a:tableStyleId>{5C22544A-7EE6-4342-B048-85BDC9FD1C3A}</a:tableStyleId>
              </a:tblPr>
              <a:tblGrid>
                <a:gridCol w="9523828">
                  <a:extLst>
                    <a:ext uri="{9D8B030D-6E8A-4147-A177-3AD203B41FA5}">
                      <a16:colId xmlns:a16="http://schemas.microsoft.com/office/drawing/2014/main" val="271056639"/>
                    </a:ext>
                  </a:extLst>
                </a:gridCol>
              </a:tblGrid>
              <a:tr h="970671">
                <a:tc>
                  <a:txBody>
                    <a:bodyPr/>
                    <a:lstStyle/>
                    <a:p>
                      <a:pPr lvl="0"/>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Bài tập 1 :</a:t>
                      </a:r>
                      <a:r>
                        <a:rPr lang="en-US" sz="2800" b="0" i="1"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Em hãy cho vài ví dụ về thông tin trong cuộc sống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4270277"/>
                  </a:ext>
                </a:extLst>
              </a:tr>
            </a:tbl>
          </a:graphicData>
        </a:graphic>
      </p:graphicFrame>
      <p:graphicFrame>
        <p:nvGraphicFramePr>
          <p:cNvPr id="4" name="Table 5">
            <a:extLst>
              <a:ext uri="{FF2B5EF4-FFF2-40B4-BE49-F238E27FC236}">
                <a16:creationId xmlns:a16="http://schemas.microsoft.com/office/drawing/2014/main" id="{763C75A0-BF1B-417D-907E-F1FBEB6F04BD}"/>
              </a:ext>
            </a:extLst>
          </p:cNvPr>
          <p:cNvGraphicFramePr>
            <a:graphicFrameLocks noGrp="1"/>
          </p:cNvGraphicFramePr>
          <p:nvPr>
            <p:extLst>
              <p:ext uri="{D42A27DB-BD31-4B8C-83A1-F6EECF244321}">
                <p14:modId xmlns:p14="http://schemas.microsoft.com/office/powerpoint/2010/main" val="1842150174"/>
              </p:ext>
            </p:extLst>
          </p:nvPr>
        </p:nvGraphicFramePr>
        <p:xfrm>
          <a:off x="942534" y="1404730"/>
          <a:ext cx="9523827" cy="3505200"/>
        </p:xfrm>
        <a:graphic>
          <a:graphicData uri="http://schemas.openxmlformats.org/drawingml/2006/table">
            <a:tbl>
              <a:tblPr firstRow="1" bandRow="1">
                <a:tableStyleId>{5C22544A-7EE6-4342-B048-85BDC9FD1C3A}</a:tableStyleId>
              </a:tblPr>
              <a:tblGrid>
                <a:gridCol w="9523827">
                  <a:extLst>
                    <a:ext uri="{9D8B030D-6E8A-4147-A177-3AD203B41FA5}">
                      <a16:colId xmlns:a16="http://schemas.microsoft.com/office/drawing/2014/main" val="3733081994"/>
                    </a:ext>
                  </a:extLst>
                </a:gridCol>
              </a:tblGrid>
              <a:tr h="255766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sym typeface="Symbol" panose="05050102010706020507" pitchFamily="18" charset="2"/>
                        </a:rPr>
                        <a:t> </a:t>
                      </a:r>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rPr>
                        <a:t>Vật mang tin</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 là vật, hay phương tiện mang lại cho con người thông tin dưới dạng chữ và số, dạng hình ảnh, dạng âm thanh</a:t>
                      </a:r>
                    </a:p>
                    <a:p>
                      <a:pPr marL="457200" indent="-457200">
                        <a:buFont typeface="Symbol" panose="05050102010706020507" pitchFamily="18" charset="2"/>
                        <a:buChar char="§"/>
                      </a:pP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Ví dụ về vật mang tin trong cuộc sống là :</a:t>
                      </a:r>
                    </a:p>
                    <a:p>
                      <a:r>
                        <a:rPr lang="en-US" sz="280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Ví dụ 4 : Trang sách là vật mang tin. Trang sách chứa thông tin ở dạng các con số, các chữ cái, các dòng chữ</a:t>
                      </a:r>
                    </a:p>
                    <a:p>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 Ví dụ 5 : Tệp tin là vật mang tin. Tệp tin chứa thông tin là những bức ảnh, những tấm hình</a:t>
                      </a:r>
                      <a:endParaRPr lang="en-US" sz="2800" b="0">
                        <a:solidFill>
                          <a:srgbClr val="00B0F0"/>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0549983"/>
                  </a:ext>
                </a:extLst>
              </a:tr>
            </a:tbl>
          </a:graphicData>
        </a:graphic>
      </p:graphicFrame>
      <p:graphicFrame>
        <p:nvGraphicFramePr>
          <p:cNvPr id="9" name="Table 9">
            <a:extLst>
              <a:ext uri="{FF2B5EF4-FFF2-40B4-BE49-F238E27FC236}">
                <a16:creationId xmlns:a16="http://schemas.microsoft.com/office/drawing/2014/main" id="{5D2362E8-79E9-4744-8F50-E8E1CF150B5C}"/>
              </a:ext>
            </a:extLst>
          </p:cNvPr>
          <p:cNvGraphicFramePr>
            <a:graphicFrameLocks noGrp="1"/>
          </p:cNvGraphicFramePr>
          <p:nvPr>
            <p:extLst>
              <p:ext uri="{D42A27DB-BD31-4B8C-83A1-F6EECF244321}">
                <p14:modId xmlns:p14="http://schemas.microsoft.com/office/powerpoint/2010/main" val="679976416"/>
              </p:ext>
            </p:extLst>
          </p:nvPr>
        </p:nvGraphicFramePr>
        <p:xfrm>
          <a:off x="942532" y="5217379"/>
          <a:ext cx="9523828" cy="587073"/>
        </p:xfrm>
        <a:graphic>
          <a:graphicData uri="http://schemas.openxmlformats.org/drawingml/2006/table">
            <a:tbl>
              <a:tblPr firstRow="1" bandRow="1">
                <a:tableStyleId>{5C22544A-7EE6-4342-B048-85BDC9FD1C3A}</a:tableStyleId>
              </a:tblPr>
              <a:tblGrid>
                <a:gridCol w="9523828">
                  <a:extLst>
                    <a:ext uri="{9D8B030D-6E8A-4147-A177-3AD203B41FA5}">
                      <a16:colId xmlns:a16="http://schemas.microsoft.com/office/drawing/2014/main" val="2074579784"/>
                    </a:ext>
                  </a:extLst>
                </a:gridCol>
              </a:tblGrid>
              <a:tr h="587073">
                <a:tc>
                  <a:txBody>
                    <a:bodyPr/>
                    <a:lstStyle/>
                    <a:p>
                      <a:pPr lvl="0"/>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Bài tập 2 </a:t>
                      </a:r>
                      <a:r>
                        <a:rPr lang="en-US" sz="2800" b="0" i="1"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Em hãy cho vài ví dụ về vật mang tin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6696089"/>
                  </a:ext>
                </a:extLst>
              </a:tr>
            </a:tbl>
          </a:graphicData>
        </a:graphic>
      </p:graphicFrame>
    </p:spTree>
    <p:extLst>
      <p:ext uri="{BB962C8B-B14F-4D97-AF65-F5344CB8AC3E}">
        <p14:creationId xmlns:p14="http://schemas.microsoft.com/office/powerpoint/2010/main" val="10920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ppt_w</p:attrName>
                                        </p:attrNameLst>
                                      </p:cBhvr>
                                      <p:tavLst>
                                        <p:tav tm="0">
                                          <p:val>
                                            <p:fltVal val="0"/>
                                          </p:val>
                                        </p:tav>
                                        <p:tav tm="100000">
                                          <p:val>
                                            <p:strVal val="#ppt_w"/>
                                          </p:val>
                                        </p:tav>
                                      </p:tavLst>
                                    </p:anim>
                                    <p:anim calcmode="lin" valueType="num">
                                      <p:cBhvr>
                                        <p:cTn id="18" dur="1000" fill="hold"/>
                                        <p:tgtEl>
                                          <p:spTgt spid="9"/>
                                        </p:tgtEl>
                                        <p:attrNameLst>
                                          <p:attrName>ppt_h</p:attrName>
                                        </p:attrNameLst>
                                      </p:cBhvr>
                                      <p:tavLst>
                                        <p:tav tm="0">
                                          <p:val>
                                            <p:fltVal val="0"/>
                                          </p:val>
                                        </p:tav>
                                        <p:tav tm="100000">
                                          <p:val>
                                            <p:strVal val="#ppt_h"/>
                                          </p:val>
                                        </p:tav>
                                      </p:tavLst>
                                    </p:anim>
                                    <p:anim calcmode="lin" valueType="num">
                                      <p:cBhvr>
                                        <p:cTn id="19" dur="1000" fill="hold"/>
                                        <p:tgtEl>
                                          <p:spTgt spid="9"/>
                                        </p:tgtEl>
                                        <p:attrNameLst>
                                          <p:attrName>style.rotation</p:attrName>
                                        </p:attrNameLst>
                                      </p:cBhvr>
                                      <p:tavLst>
                                        <p:tav tm="0">
                                          <p:val>
                                            <p:fltVal val="90"/>
                                          </p:val>
                                        </p:tav>
                                        <p:tav tm="100000">
                                          <p:val>
                                            <p:fltVal val="0"/>
                                          </p:val>
                                        </p:tav>
                                      </p:tavLst>
                                    </p:anim>
                                    <p:animEffect transition="in" filter="fade">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6CA8A4F-25A0-4F0A-9563-9B8A99963A94}"/>
              </a:ext>
            </a:extLst>
          </p:cNvPr>
          <p:cNvGraphicFramePr>
            <a:graphicFrameLocks noGrp="1"/>
          </p:cNvGraphicFramePr>
          <p:nvPr>
            <p:extLst>
              <p:ext uri="{D42A27DB-BD31-4B8C-83A1-F6EECF244321}">
                <p14:modId xmlns:p14="http://schemas.microsoft.com/office/powerpoint/2010/main" val="3836836747"/>
              </p:ext>
            </p:extLst>
          </p:nvPr>
        </p:nvGraphicFramePr>
        <p:xfrm>
          <a:off x="702365" y="195118"/>
          <a:ext cx="8878957" cy="2225040"/>
        </p:xfrm>
        <a:graphic>
          <a:graphicData uri="http://schemas.openxmlformats.org/drawingml/2006/table">
            <a:tbl>
              <a:tblPr firstRow="1" bandRow="1">
                <a:tableStyleId>{5C22544A-7EE6-4342-B048-85BDC9FD1C3A}</a:tableStyleId>
              </a:tblPr>
              <a:tblGrid>
                <a:gridCol w="8878957">
                  <a:extLst>
                    <a:ext uri="{9D8B030D-6E8A-4147-A177-3AD203B41FA5}">
                      <a16:colId xmlns:a16="http://schemas.microsoft.com/office/drawing/2014/main" val="3527947925"/>
                    </a:ext>
                  </a:extLst>
                </a:gridCol>
              </a:tblGrid>
              <a:tr h="1294665">
                <a:tc>
                  <a:txBody>
                    <a:bodyPr/>
                    <a:lstStyle/>
                    <a:p>
                      <a:pPr algn="ctr"/>
                      <a:r>
                        <a:rPr lang="en-US" sz="2800" b="1" i="1" u="sng" kern="1200">
                          <a:solidFill>
                            <a:srgbClr val="7030A0"/>
                          </a:solidFill>
                          <a:effectLst/>
                          <a:latin typeface="Tahoma" panose="020B0604030504040204" pitchFamily="34" charset="0"/>
                          <a:ea typeface="Tahoma" panose="020B0604030504040204" pitchFamily="34" charset="0"/>
                          <a:cs typeface="Tahoma" panose="020B0604030504040204" pitchFamily="34" charset="0"/>
                        </a:rPr>
                        <a:t>Ⓑ Xử lý thông tin </a:t>
                      </a:r>
                      <a:endParaRPr lang="en-US" sz="2800" b="1" kern="1200">
                        <a:solidFill>
                          <a:srgbClr val="7030A0"/>
                        </a:solidFill>
                        <a:effectLst/>
                        <a:latin typeface="Tahoma" panose="020B0604030504040204" pitchFamily="34" charset="0"/>
                        <a:ea typeface="Tahoma" panose="020B0604030504040204" pitchFamily="34" charset="0"/>
                        <a:cs typeface="Tahoma" panose="020B0604030504040204" pitchFamily="34" charset="0"/>
                      </a:endParaRPr>
                    </a:p>
                    <a:p>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sym typeface="Symbol" panose="05050102010706020507" pitchFamily="18" charset="2"/>
                        </a:rPr>
                        <a:t> </a:t>
                      </a:r>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rPr>
                        <a:t>Xử lý thông tin</a:t>
                      </a:r>
                      <a:r>
                        <a:rPr lang="en-US" sz="2800" b="0" i="1"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là từ thông tin vừa thu nhận được kết hợp với hiểu biết đã có từ trước để rút ra thông tin mới và hữu ích</a:t>
                      </a:r>
                    </a:p>
                    <a:p>
                      <a:endParaRPr lang="en-US" sz="2800">
                        <a:solidFill>
                          <a:srgbClr val="00B0F0"/>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2250689"/>
                  </a:ext>
                </a:extLst>
              </a:tr>
            </a:tbl>
          </a:graphicData>
        </a:graphic>
      </p:graphicFrame>
      <p:graphicFrame>
        <p:nvGraphicFramePr>
          <p:cNvPr id="6" name="Table 6">
            <a:extLst>
              <a:ext uri="{FF2B5EF4-FFF2-40B4-BE49-F238E27FC236}">
                <a16:creationId xmlns:a16="http://schemas.microsoft.com/office/drawing/2014/main" id="{2EF922EA-054F-4F57-BADE-1665F496044F}"/>
              </a:ext>
            </a:extLst>
          </p:cNvPr>
          <p:cNvGraphicFramePr>
            <a:graphicFrameLocks noGrp="1"/>
          </p:cNvGraphicFramePr>
          <p:nvPr>
            <p:extLst>
              <p:ext uri="{D42A27DB-BD31-4B8C-83A1-F6EECF244321}">
                <p14:modId xmlns:p14="http://schemas.microsoft.com/office/powerpoint/2010/main" val="1454236892"/>
              </p:ext>
            </p:extLst>
          </p:nvPr>
        </p:nvGraphicFramePr>
        <p:xfrm>
          <a:off x="689113" y="2774327"/>
          <a:ext cx="8918714" cy="2926080"/>
        </p:xfrm>
        <a:graphic>
          <a:graphicData uri="http://schemas.openxmlformats.org/drawingml/2006/table">
            <a:tbl>
              <a:tblPr firstRow="1" bandRow="1">
                <a:tableStyleId>{5C22544A-7EE6-4342-B048-85BDC9FD1C3A}</a:tableStyleId>
              </a:tblPr>
              <a:tblGrid>
                <a:gridCol w="8918714">
                  <a:extLst>
                    <a:ext uri="{9D8B030D-6E8A-4147-A177-3AD203B41FA5}">
                      <a16:colId xmlns:a16="http://schemas.microsoft.com/office/drawing/2014/main" val="2722810496"/>
                    </a:ext>
                  </a:extLst>
                </a:gridCol>
              </a:tblGrid>
              <a:tr h="1663516">
                <a:tc>
                  <a:txBody>
                    <a:bodyPr/>
                    <a:lstStyle/>
                    <a:p>
                      <a:pPr marL="0" marR="0" lvl="0" indent="0" algn="l" defTabSz="4572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sz="2800" b="0" i="0" u="none" kern="1200">
                          <a:solidFill>
                            <a:srgbClr val="00B0F0"/>
                          </a:solidFill>
                          <a:effectLst/>
                          <a:latin typeface="Tahoma" panose="020B0604030504040204" pitchFamily="34" charset="0"/>
                          <a:ea typeface="Tahoma" panose="020B0604030504040204" pitchFamily="34" charset="0"/>
                          <a:cs typeface="Tahoma" panose="020B0604030504040204" pitchFamily="34" charset="0"/>
                          <a:sym typeface="Symbol" panose="05050102010706020507" pitchFamily="18" charset="2"/>
                        </a:rPr>
                        <a:t> </a:t>
                      </a:r>
                      <a:r>
                        <a:rPr lang="en-US" sz="2800" b="0" i="0" u="none" kern="1200">
                          <a:solidFill>
                            <a:srgbClr val="00B0F0"/>
                          </a:solidFill>
                          <a:effectLst/>
                          <a:latin typeface="Tahoma" panose="020B0604030504040204" pitchFamily="34" charset="0"/>
                          <a:ea typeface="Tahoma" panose="020B0604030504040204" pitchFamily="34" charset="0"/>
                          <a:cs typeface="Tahoma" panose="020B0604030504040204" pitchFamily="34" charset="0"/>
                        </a:rPr>
                        <a:t>Ví dụ về xử lý thông tin có thể giúp chúng ta rút ra cách ứng phó thích hợp là :</a:t>
                      </a:r>
                    </a:p>
                    <a:p>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VD6 : Khi thấy trời mưa, em rút ra thông tin là phải mặc áo mưa</a:t>
                      </a:r>
                    </a:p>
                    <a:p>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VD7 : Khi thấy có người bị cướp túi, em rút ra thông tin là em sẽ đuổi theo tên cướp</a:t>
                      </a:r>
                      <a:endParaRPr lang="en-US" sz="2800" b="0" i="0" u="none" kern="1200">
                        <a:solidFill>
                          <a:srgbClr val="00B0F0"/>
                        </a:solidFill>
                        <a:effectLst/>
                        <a:latin typeface="Tahoma" panose="020B0604030504040204" pitchFamily="34" charset="0"/>
                        <a:ea typeface="Tahoma" panose="020B0604030504040204" pitchFamily="34" charset="0"/>
                        <a:cs typeface="Tahoma" panose="020B0604030504040204" pitchFamily="34" charset="0"/>
                      </a:endParaRPr>
                    </a:p>
                    <a:p>
                      <a:endParaRPr lang="en-US"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537322"/>
                  </a:ext>
                </a:extLst>
              </a:tr>
            </a:tbl>
          </a:graphicData>
        </a:graphic>
      </p:graphicFrame>
      <p:graphicFrame>
        <p:nvGraphicFramePr>
          <p:cNvPr id="8" name="Table 8">
            <a:extLst>
              <a:ext uri="{FF2B5EF4-FFF2-40B4-BE49-F238E27FC236}">
                <a16:creationId xmlns:a16="http://schemas.microsoft.com/office/drawing/2014/main" id="{810D4664-A4C8-443C-966E-FF087B3656BC}"/>
              </a:ext>
            </a:extLst>
          </p:cNvPr>
          <p:cNvGraphicFramePr>
            <a:graphicFrameLocks noGrp="1"/>
          </p:cNvGraphicFramePr>
          <p:nvPr>
            <p:extLst>
              <p:ext uri="{D42A27DB-BD31-4B8C-83A1-F6EECF244321}">
                <p14:modId xmlns:p14="http://schemas.microsoft.com/office/powerpoint/2010/main" val="3834984318"/>
              </p:ext>
            </p:extLst>
          </p:nvPr>
        </p:nvGraphicFramePr>
        <p:xfrm>
          <a:off x="675862" y="6054576"/>
          <a:ext cx="8931966" cy="803424"/>
        </p:xfrm>
        <a:graphic>
          <a:graphicData uri="http://schemas.openxmlformats.org/drawingml/2006/table">
            <a:tbl>
              <a:tblPr firstRow="1" bandRow="1">
                <a:tableStyleId>{5C22544A-7EE6-4342-B048-85BDC9FD1C3A}</a:tableStyleId>
              </a:tblPr>
              <a:tblGrid>
                <a:gridCol w="8931966">
                  <a:extLst>
                    <a:ext uri="{9D8B030D-6E8A-4147-A177-3AD203B41FA5}">
                      <a16:colId xmlns:a16="http://schemas.microsoft.com/office/drawing/2014/main" val="2929173791"/>
                    </a:ext>
                  </a:extLst>
                </a:gridCol>
              </a:tblGrid>
              <a:tr h="803424">
                <a:tc>
                  <a:txBody>
                    <a:bodyPr/>
                    <a:lstStyle/>
                    <a:p>
                      <a:pPr lvl="0"/>
                      <a:r>
                        <a:rPr lang="en-US" sz="2800" b="0" i="1" u="sng"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Bài tập 3 </a:t>
                      </a:r>
                      <a:r>
                        <a:rPr lang="en-US" sz="2800" b="0" i="1"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Em hãy cho vài ví dụ về xử lý thông tin ?</a:t>
                      </a:r>
                      <a:endParaRPr lang="en-US" sz="2800" b="0">
                        <a:solidFill>
                          <a:srgbClr val="00B0F0"/>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2428100"/>
                  </a:ext>
                </a:extLst>
              </a:tr>
            </a:tbl>
          </a:graphicData>
        </a:graphic>
      </p:graphicFrame>
    </p:spTree>
    <p:extLst>
      <p:ext uri="{BB962C8B-B14F-4D97-AF65-F5344CB8AC3E}">
        <p14:creationId xmlns:p14="http://schemas.microsoft.com/office/powerpoint/2010/main" val="291693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anim calcmode="lin" valueType="num">
                                      <p:cBhvr>
                                        <p:cTn id="15" dur="2000" fill="hold"/>
                                        <p:tgtEl>
                                          <p:spTgt spid="6"/>
                                        </p:tgtEl>
                                        <p:attrNameLst>
                                          <p:attrName>ppt_w</p:attrName>
                                        </p:attrNameLst>
                                      </p:cBhvr>
                                      <p:tavLst>
                                        <p:tav tm="0" fmla="#ppt_w*sin(2.5*pi*$)">
                                          <p:val>
                                            <p:fltVal val="0"/>
                                          </p:val>
                                        </p:tav>
                                        <p:tav tm="100000">
                                          <p:val>
                                            <p:fltVal val="1"/>
                                          </p:val>
                                        </p:tav>
                                      </p:tavLst>
                                    </p:anim>
                                    <p:anim calcmode="lin" valueType="num">
                                      <p:cBhvr>
                                        <p:cTn id="16"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80">
                                          <p:stCondLst>
                                            <p:cond delay="0"/>
                                          </p:stCondLst>
                                        </p:cTn>
                                        <p:tgtEl>
                                          <p:spTgt spid="8"/>
                                        </p:tgtEl>
                                      </p:cBhvr>
                                    </p:animEffect>
                                    <p:anim calcmode="lin" valueType="num">
                                      <p:cBhvr>
                                        <p:cTn id="2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7" dur="26">
                                          <p:stCondLst>
                                            <p:cond delay="650"/>
                                          </p:stCondLst>
                                        </p:cTn>
                                        <p:tgtEl>
                                          <p:spTgt spid="8"/>
                                        </p:tgtEl>
                                      </p:cBhvr>
                                      <p:to x="100000" y="60000"/>
                                    </p:animScale>
                                    <p:animScale>
                                      <p:cBhvr>
                                        <p:cTn id="28" dur="166" decel="50000">
                                          <p:stCondLst>
                                            <p:cond delay="676"/>
                                          </p:stCondLst>
                                        </p:cTn>
                                        <p:tgtEl>
                                          <p:spTgt spid="8"/>
                                        </p:tgtEl>
                                      </p:cBhvr>
                                      <p:to x="100000" y="100000"/>
                                    </p:animScale>
                                    <p:animScale>
                                      <p:cBhvr>
                                        <p:cTn id="29" dur="26">
                                          <p:stCondLst>
                                            <p:cond delay="1312"/>
                                          </p:stCondLst>
                                        </p:cTn>
                                        <p:tgtEl>
                                          <p:spTgt spid="8"/>
                                        </p:tgtEl>
                                      </p:cBhvr>
                                      <p:to x="100000" y="80000"/>
                                    </p:animScale>
                                    <p:animScale>
                                      <p:cBhvr>
                                        <p:cTn id="30" dur="166" decel="50000">
                                          <p:stCondLst>
                                            <p:cond delay="1338"/>
                                          </p:stCondLst>
                                        </p:cTn>
                                        <p:tgtEl>
                                          <p:spTgt spid="8"/>
                                        </p:tgtEl>
                                      </p:cBhvr>
                                      <p:to x="100000" y="100000"/>
                                    </p:animScale>
                                    <p:animScale>
                                      <p:cBhvr>
                                        <p:cTn id="31" dur="26">
                                          <p:stCondLst>
                                            <p:cond delay="1642"/>
                                          </p:stCondLst>
                                        </p:cTn>
                                        <p:tgtEl>
                                          <p:spTgt spid="8"/>
                                        </p:tgtEl>
                                      </p:cBhvr>
                                      <p:to x="100000" y="90000"/>
                                    </p:animScale>
                                    <p:animScale>
                                      <p:cBhvr>
                                        <p:cTn id="32" dur="166" decel="50000">
                                          <p:stCondLst>
                                            <p:cond delay="1668"/>
                                          </p:stCondLst>
                                        </p:cTn>
                                        <p:tgtEl>
                                          <p:spTgt spid="8"/>
                                        </p:tgtEl>
                                      </p:cBhvr>
                                      <p:to x="100000" y="100000"/>
                                    </p:animScale>
                                    <p:animScale>
                                      <p:cBhvr>
                                        <p:cTn id="33" dur="26">
                                          <p:stCondLst>
                                            <p:cond delay="1808"/>
                                          </p:stCondLst>
                                        </p:cTn>
                                        <p:tgtEl>
                                          <p:spTgt spid="8"/>
                                        </p:tgtEl>
                                      </p:cBhvr>
                                      <p:to x="100000" y="95000"/>
                                    </p:animScale>
                                    <p:animScale>
                                      <p:cBhvr>
                                        <p:cTn id="34"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01C0342-716D-4517-AD47-3E9EDE0F5A9D}"/>
              </a:ext>
            </a:extLst>
          </p:cNvPr>
          <p:cNvGraphicFramePr>
            <a:graphicFrameLocks noGrp="1"/>
          </p:cNvGraphicFramePr>
          <p:nvPr>
            <p:extLst>
              <p:ext uri="{D42A27DB-BD31-4B8C-83A1-F6EECF244321}">
                <p14:modId xmlns:p14="http://schemas.microsoft.com/office/powerpoint/2010/main" val="85162991"/>
              </p:ext>
            </p:extLst>
          </p:nvPr>
        </p:nvGraphicFramePr>
        <p:xfrm>
          <a:off x="733287" y="229336"/>
          <a:ext cx="9285356" cy="5913120"/>
        </p:xfrm>
        <a:graphic>
          <a:graphicData uri="http://schemas.openxmlformats.org/drawingml/2006/table">
            <a:tbl>
              <a:tblPr firstRow="1" bandRow="1">
                <a:tableStyleId>{5C22544A-7EE6-4342-B048-85BDC9FD1C3A}</a:tableStyleId>
              </a:tblPr>
              <a:tblGrid>
                <a:gridCol w="9285356">
                  <a:extLst>
                    <a:ext uri="{9D8B030D-6E8A-4147-A177-3AD203B41FA5}">
                      <a16:colId xmlns:a16="http://schemas.microsoft.com/office/drawing/2014/main" val="83297951"/>
                    </a:ext>
                  </a:extLst>
                </a:gridCol>
              </a:tblGrid>
              <a:tr h="4925760">
                <a:tc>
                  <a:txBody>
                    <a:bodyPr/>
                    <a:lstStyle/>
                    <a:p>
                      <a:pPr lvl="0"/>
                      <a:r>
                        <a:rPr lang="en-US" sz="2800" b="0" i="1" u="sng" kern="1200">
                          <a:solidFill>
                            <a:srgbClr val="FF0000"/>
                          </a:solidFill>
                          <a:effectLst/>
                          <a:latin typeface="Tahoma" panose="020B0604030504040204" pitchFamily="34" charset="0"/>
                          <a:ea typeface="Tahoma" panose="020B0604030504040204" pitchFamily="34" charset="0"/>
                          <a:cs typeface="Tahoma" panose="020B0604030504040204" pitchFamily="34" charset="0"/>
                        </a:rPr>
                        <a:t>Bài tập 4  (về nhà) </a:t>
                      </a:r>
                      <a:r>
                        <a:rPr lang="en-US" sz="2800" b="0" i="1"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Ví</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dụ trong hoá học có phân tử lưu huỳnh theo em biết là rất khó ngửi, khi Ta ăn phải các loài sinh vật sống dưới nước bị nhiễm lưu huỳnh cũng có nguy cơ bị nhiễm độc, và giảm thị lực. Vậy em hãy cho vài ví dụ về thông tin trong các môn học khác ngoài môn tin như đã ví dụ ở Môn Hóa?</a:t>
                      </a:r>
                    </a:p>
                    <a:p>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a:t>
                      </a:r>
                    </a:p>
                    <a:p>
                      <a:pPr lvl="0"/>
                      <a:r>
                        <a:rPr lang="en-US" sz="2800" b="0" i="1" u="sng" kern="1200">
                          <a:solidFill>
                            <a:srgbClr val="FF0000"/>
                          </a:solidFill>
                          <a:effectLst/>
                          <a:latin typeface="Tahoma" panose="020B0604030504040204" pitchFamily="34" charset="0"/>
                          <a:ea typeface="Tahoma" panose="020B0604030504040204" pitchFamily="34" charset="0"/>
                          <a:cs typeface="Tahoma" panose="020B0604030504040204" pitchFamily="34" charset="0"/>
                        </a:rPr>
                        <a:t>Bài tập 5 (về nhà) </a:t>
                      </a:r>
                      <a:r>
                        <a:rPr lang="en-US" sz="2800" b="0" i="1"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Ví</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 dụ trong các môn khác có các </a:t>
                      </a:r>
                      <a:r>
                        <a:rPr lang="en-US" sz="2800" b="0" u="sng" kern="1200">
                          <a:solidFill>
                            <a:srgbClr val="00B0F0"/>
                          </a:solidFill>
                          <a:effectLst/>
                          <a:latin typeface="Tahoma" panose="020B0604030504040204" pitchFamily="34" charset="0"/>
                          <a:ea typeface="Tahoma" panose="020B0604030504040204" pitchFamily="34" charset="0"/>
                          <a:cs typeface="Tahoma" panose="020B0604030504040204" pitchFamily="34" charset="0"/>
                        </a:rPr>
                        <a:t>vật mang tin </a:t>
                      </a:r>
                      <a:r>
                        <a:rPr lang="en-US" sz="2800" b="0" kern="1200">
                          <a:solidFill>
                            <a:srgbClr val="00B0F0"/>
                          </a:solidFill>
                          <a:effectLst/>
                          <a:latin typeface="Tahoma" panose="020B0604030504040204" pitchFamily="34" charset="0"/>
                          <a:ea typeface="Tahoma" panose="020B0604030504040204" pitchFamily="34" charset="0"/>
                          <a:cs typeface="Tahoma" panose="020B0604030504040204" pitchFamily="34" charset="0"/>
                        </a:rPr>
                        <a:t>là bức tranh (môn hoạ) chứa chân dung nàng monaliza, sấm chớp (môn lý) chứa dòng điện, bài tập làm văn (môn văn) chứa nội dung miêu tả về người mẹ. Vậy em hãy cho vài ví dụ về vật mang tin trong các môn học khác ngoài môn tin ? </a:t>
                      </a: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2152679"/>
                  </a:ext>
                </a:extLst>
              </a:tr>
            </a:tbl>
          </a:graphicData>
        </a:graphic>
      </p:graphicFrame>
    </p:spTree>
    <p:extLst>
      <p:ext uri="{BB962C8B-B14F-4D97-AF65-F5344CB8AC3E}">
        <p14:creationId xmlns:p14="http://schemas.microsoft.com/office/powerpoint/2010/main" val="207903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127</TotalTime>
  <Words>604</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MS Mincho</vt:lpstr>
      <vt:lpstr>Arial</vt:lpstr>
      <vt:lpstr>Symbol</vt:lpstr>
      <vt:lpstr>Tahoma</vt:lpstr>
      <vt:lpstr>Trebuchet MS</vt:lpstr>
      <vt:lpstr>Wingdings 3</vt:lpstr>
      <vt:lpstr>Facet</vt:lpstr>
      <vt:lpstr>Tuần 1 tiết 1 Chủ đề A : MÁY TÍNH VÀ CỘNG ĐỒNG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Tuần 1 tiết 1 Chủ đề A : MÁY TÍNH VÀ CỘNG ĐỒNG</dc:title>
  <dc:creator>KimThui</dc:creator>
  <cp:lastModifiedBy>VIET HUY NVB</cp:lastModifiedBy>
  <cp:revision>35</cp:revision>
  <dcterms:created xsi:type="dcterms:W3CDTF">2021-09-01T14:45:52Z</dcterms:created>
  <dcterms:modified xsi:type="dcterms:W3CDTF">2021-09-04T07:13:44Z</dcterms:modified>
</cp:coreProperties>
</file>